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eg"/>
  <Override PartName="/ppt/media/image4.jpg" ContentType="image/jpeg"/>
  <Override PartName="/ppt/media/image5.jpg" ContentType="image/jpeg"/>
  <Override PartName="/ppt/media/image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58" r:id="rId3"/>
  </p:sldIdLst>
  <p:sldSz cx="18288000" cy="10287000"/>
  <p:notesSz cx="9309100" cy="705326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FFC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92" autoAdjust="0"/>
  </p:normalViewPr>
  <p:slideViewPr>
    <p:cSldViewPr>
      <p:cViewPr>
        <p:scale>
          <a:sx n="50" d="100"/>
          <a:sy n="50" d="100"/>
        </p:scale>
        <p:origin x="946" y="120"/>
      </p:cViewPr>
      <p:guideLst>
        <p:guide orient="horz" pos="2880"/>
        <p:guide pos="216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9820655"/>
            <a:ext cx="18287999" cy="46634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8287999" cy="581214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259471A1-ECDC-44F3-B2AC-10D94B747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08" y="320144"/>
            <a:ext cx="18135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algn="ctr"/>
            <a:r>
              <a:rPr lang="th-TH" sz="5400" b="1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</a:t>
            </a:r>
            <a:r>
              <a:rPr lang="th-TH" sz="5400" b="1" i="0" dirty="0">
                <a:solidFill>
                  <a:srgbClr val="1E2637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ผลิตภัณฑ์ชุมชนเชิง</a:t>
            </a:r>
            <a:r>
              <a:rPr lang="th-TH" sz="5400" b="1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ช่างศิลป์ล้านนาลำปาง - ลำพูน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Rounded Rectangle 23">
            <a:extLst>
              <a:ext uri="{FF2B5EF4-FFF2-40B4-BE49-F238E27FC236}">
                <a16:creationId xmlns:a16="http://schemas.microsoft.com/office/drawing/2014/main" id="{689787F8-6539-4375-A3DA-D32C2D1B347A}"/>
              </a:ext>
            </a:extLst>
          </p:cNvPr>
          <p:cNvSpPr/>
          <p:nvPr/>
        </p:nvSpPr>
        <p:spPr>
          <a:xfrm>
            <a:off x="304800" y="1485900"/>
            <a:ext cx="17678400" cy="8229600"/>
          </a:xfrm>
          <a:prstGeom prst="roundRect">
            <a:avLst>
              <a:gd name="adj" fmla="val 5239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Rounded Rectangle 27">
            <a:extLst>
              <a:ext uri="{FF2B5EF4-FFF2-40B4-BE49-F238E27FC236}">
                <a16:creationId xmlns:a16="http://schemas.microsoft.com/office/drawing/2014/main" id="{90D31120-4F00-484C-96E3-DA075A1F002E}"/>
              </a:ext>
            </a:extLst>
          </p:cNvPr>
          <p:cNvSpPr/>
          <p:nvPr/>
        </p:nvSpPr>
        <p:spPr>
          <a:xfrm>
            <a:off x="11506200" y="1943100"/>
            <a:ext cx="4800600" cy="609600"/>
          </a:xfrm>
          <a:prstGeom prst="roundRect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5995" tIns="10799" rIns="35995" bIns="10799" rtlCol="0" anchor="ctr"/>
          <a:lstStyle/>
          <a:p>
            <a:pPr algn="ctr"/>
            <a:r>
              <a:rPr lang="th-TH" sz="3600" b="1" i="0" dirty="0">
                <a:solidFill>
                  <a:srgbClr val="1E2637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ผลิตภัณฑ์</a:t>
            </a:r>
            <a:r>
              <a:rPr lang="th-TH" sz="36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ดุนโลหะ อำเภอสบปราบ  </a:t>
            </a:r>
            <a:endParaRPr lang="en-US" sz="36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Rounded Rectangle 27">
            <a:extLst>
              <a:ext uri="{FF2B5EF4-FFF2-40B4-BE49-F238E27FC236}">
                <a16:creationId xmlns:a16="http://schemas.microsoft.com/office/drawing/2014/main" id="{75D49EC0-44DB-4A9F-8F70-B1245446E376}"/>
              </a:ext>
            </a:extLst>
          </p:cNvPr>
          <p:cNvSpPr/>
          <p:nvPr/>
        </p:nvSpPr>
        <p:spPr>
          <a:xfrm>
            <a:off x="941725" y="1924378"/>
            <a:ext cx="5943600" cy="609600"/>
          </a:xfrm>
          <a:prstGeom prst="roundRect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5995" tIns="10799" rIns="35995" bIns="10799" rtlCol="0" anchor="ctr"/>
          <a:lstStyle/>
          <a:p>
            <a:pPr algn="ctr"/>
            <a:r>
              <a:rPr lang="th-TH" sz="3600" b="1" i="0" dirty="0">
                <a:solidFill>
                  <a:srgbClr val="1E2637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ผลิตภัณฑ์</a:t>
            </a:r>
            <a:r>
              <a:rPr lang="th-TH" sz="36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เครื่องดนตรีสะล้อ ซึง อำเภอวังเหนือ  </a:t>
            </a:r>
            <a:endParaRPr lang="en-US" sz="36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2F215DA3-2EA4-45E2-92B4-3CDFDB36ADFF}"/>
              </a:ext>
            </a:extLst>
          </p:cNvPr>
          <p:cNvSpPr txBox="1"/>
          <p:nvPr/>
        </p:nvSpPr>
        <p:spPr>
          <a:xfrm>
            <a:off x="10134600" y="6413225"/>
            <a:ext cx="7315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6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</a:t>
            </a:r>
            <a:r>
              <a:rPr lang="th-TH" sz="2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เป็นงานอันทรงคุณค่า และมีเอกลักษณ์ทางวัฒนธรรมเป็นการตกแต่งผิวภายนอกของศิลปวัตถุและสถาปัตยกรรมให้เกิดความงดงาม มีคุณค่า และคงทนถาวร                 สลักดุนที่มีหลากหลายรูปแบบ มีการผลิต งานสลักดุนเป็นเครี่อง ประดับ และสิ่งของเครื่องใช้ต่างๆ ในชีวิตประจำวัน จนกลายเป็นส่วนหนึ่ง ของวิถีชีวิตคนล้านนา </a:t>
            </a:r>
            <a:endParaRPr lang="en-US" sz="2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508FF689-0A4D-4338-92DB-85D3F4B55E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608" y="3219450"/>
            <a:ext cx="2758966" cy="2541028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38437948-5AEB-49F9-8248-3A7D325515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591" y="3185115"/>
            <a:ext cx="2743200" cy="2556389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AAF7F6A4-D22E-47D9-8467-1A32791767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983" y="3219450"/>
            <a:ext cx="2743200" cy="2541028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1D66919C-837B-41E6-89BA-A3C9846E35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219450"/>
            <a:ext cx="2770525" cy="2541028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B31ABEED-66B3-4A5C-B263-CB30264377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219887"/>
            <a:ext cx="3581400" cy="2930010"/>
          </a:xfrm>
          <a:prstGeom prst="rect">
            <a:avLst/>
          </a:prstGeom>
        </p:spPr>
      </p:pic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15118BED-FD54-4838-9CE6-9D72E2641AFA}"/>
              </a:ext>
            </a:extLst>
          </p:cNvPr>
          <p:cNvSpPr txBox="1"/>
          <p:nvPr/>
        </p:nvSpPr>
        <p:spPr>
          <a:xfrm>
            <a:off x="528403" y="6445950"/>
            <a:ext cx="73151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i="0" dirty="0">
                <a:solidFill>
                  <a:srgbClr val="1E2637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</a:t>
            </a:r>
            <a:r>
              <a:rPr lang="th-TH" sz="2400" i="0" dirty="0">
                <a:solidFill>
                  <a:srgbClr val="1E2637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ผลิตภัณฑ์</a:t>
            </a:r>
            <a:r>
              <a:rPr lang="th-TH" sz="2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เครื่องดนตรีสะล้อ ซึง เป็นเครื่องดนตรีพื้นเมืองจัดเป็นวัฒนธรรมประเภทหนึ่งที่สืบทอดมาแต่โบราณ </a:t>
            </a:r>
            <a:r>
              <a:rPr lang="th-TH" sz="2400" i="0" dirty="0">
                <a:solidFill>
                  <a:srgbClr val="040C28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และเป็นเครื่องประกอบจังหวะ</a:t>
            </a:r>
            <a:r>
              <a:rPr lang="th-TH" sz="2400" i="0" dirty="0">
                <a:solidFill>
                  <a:srgbClr val="202124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มาบรรเลงรวมกันเป็น วงดนตรีและ</a:t>
            </a:r>
            <a:r>
              <a:rPr lang="th-TH" sz="2400" dirty="0">
                <a:solidFill>
                  <a:srgbClr val="2021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ยัง</a:t>
            </a:r>
            <a:r>
              <a:rPr lang="th-TH" sz="2400" i="0" dirty="0">
                <a:solidFill>
                  <a:srgbClr val="202124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เป็นวงดนตรีพื้นบ้านของท้องถิ่นล้านนา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0197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259471A1-ECDC-44F3-B2AC-10D94B747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33400" y="338435"/>
            <a:ext cx="18135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algn="ctr"/>
            <a:r>
              <a:rPr lang="th-TH" sz="5400" b="1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</a:t>
            </a:r>
            <a:r>
              <a:rPr lang="th-TH" sz="5400" b="1" i="0" dirty="0">
                <a:solidFill>
                  <a:srgbClr val="1E2637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ผลิตภัณฑ์ชุมชนเชิง</a:t>
            </a:r>
            <a:r>
              <a:rPr lang="th-TH" sz="5400" b="1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ช่างศิลป์ล้านนาลำปาง - ลำพูน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Rounded Rectangle 23">
            <a:extLst>
              <a:ext uri="{FF2B5EF4-FFF2-40B4-BE49-F238E27FC236}">
                <a16:creationId xmlns:a16="http://schemas.microsoft.com/office/drawing/2014/main" id="{689787F8-6539-4375-A3DA-D32C2D1B347A}"/>
              </a:ext>
            </a:extLst>
          </p:cNvPr>
          <p:cNvSpPr/>
          <p:nvPr/>
        </p:nvSpPr>
        <p:spPr>
          <a:xfrm>
            <a:off x="304800" y="1485900"/>
            <a:ext cx="17678400" cy="8229600"/>
          </a:xfrm>
          <a:prstGeom prst="roundRect">
            <a:avLst>
              <a:gd name="adj" fmla="val 5239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Rounded Rectangle 27">
            <a:extLst>
              <a:ext uri="{FF2B5EF4-FFF2-40B4-BE49-F238E27FC236}">
                <a16:creationId xmlns:a16="http://schemas.microsoft.com/office/drawing/2014/main" id="{90D31120-4F00-484C-96E3-DA075A1F002E}"/>
              </a:ext>
            </a:extLst>
          </p:cNvPr>
          <p:cNvSpPr/>
          <p:nvPr/>
        </p:nvSpPr>
        <p:spPr>
          <a:xfrm>
            <a:off x="9753600" y="1943100"/>
            <a:ext cx="7315200" cy="609600"/>
          </a:xfrm>
          <a:prstGeom prst="roundRect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5995" tIns="10799" rIns="35995" bIns="10799" rtlCol="0" anchor="ctr"/>
          <a:lstStyle/>
          <a:p>
            <a:pPr algn="ctr"/>
            <a:r>
              <a:rPr lang="th-TH" sz="3600" b="1" i="0" dirty="0">
                <a:solidFill>
                  <a:srgbClr val="1E2637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ผลิตภัณฑ์</a:t>
            </a:r>
            <a:r>
              <a:rPr lang="th-TH" sz="36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แกะสลักไม้ของบ้านหนองยางฟ้า จังหวัดลำพูน  </a:t>
            </a:r>
            <a:endParaRPr lang="en-US" sz="36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Rounded Rectangle 27">
            <a:extLst>
              <a:ext uri="{FF2B5EF4-FFF2-40B4-BE49-F238E27FC236}">
                <a16:creationId xmlns:a16="http://schemas.microsoft.com/office/drawing/2014/main" id="{75D49EC0-44DB-4A9F-8F70-B1245446E376}"/>
              </a:ext>
            </a:extLst>
          </p:cNvPr>
          <p:cNvSpPr/>
          <p:nvPr/>
        </p:nvSpPr>
        <p:spPr>
          <a:xfrm>
            <a:off x="1371600" y="1924378"/>
            <a:ext cx="4495800" cy="609600"/>
          </a:xfrm>
          <a:prstGeom prst="roundRect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5995" tIns="10799" rIns="35995" bIns="10799" rtlCol="0" anchor="ctr"/>
          <a:lstStyle/>
          <a:p>
            <a:pPr algn="ctr"/>
            <a:r>
              <a:rPr lang="th-TH" sz="3600" b="1" i="0" dirty="0">
                <a:solidFill>
                  <a:srgbClr val="1E2637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ผลิตภัณฑ์</a:t>
            </a:r>
            <a:r>
              <a:rPr lang="th-TH" sz="3600" b="1" i="0" dirty="0">
                <a:solidFill>
                  <a:srgbClr val="1E2637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ไม้แกะสลักบ้าน</a:t>
            </a:r>
            <a:r>
              <a:rPr lang="th-TH" sz="3600" b="1" i="0" dirty="0" err="1">
                <a:solidFill>
                  <a:srgbClr val="1E2637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หลุก</a:t>
            </a:r>
            <a:r>
              <a:rPr lang="th-TH" sz="36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 </a:t>
            </a:r>
            <a:endParaRPr lang="en-US" sz="36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2F215DA3-2EA4-45E2-92B4-3CDFDB36ADFF}"/>
              </a:ext>
            </a:extLst>
          </p:cNvPr>
          <p:cNvSpPr txBox="1"/>
          <p:nvPr/>
        </p:nvSpPr>
        <p:spPr>
          <a:xfrm>
            <a:off x="9255801" y="6283226"/>
            <a:ext cx="7315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แกะสลักไม้ของบ้านหนองยางฟ้า ถือเป็นอาชีพที่โดดเด่นในอำเภอแม่ทา จังหวัดลำพูน เป็นผลงานศิลปกรรมอันทรงคุณค่า เกิดจากภูมิปัญญา ทักษะ และความละเอียดประณีตของช่างแกะสลักมาสร้างสรรค์เป็นไม้แกะสลักที่งดงาม เป็นเอกลักษณ์เฉพาะของอำเภอแม่ทา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15118BED-FD54-4838-9CE6-9D72E2641AFA}"/>
              </a:ext>
            </a:extLst>
          </p:cNvPr>
          <p:cNvSpPr txBox="1"/>
          <p:nvPr/>
        </p:nvSpPr>
        <p:spPr>
          <a:xfrm>
            <a:off x="528403" y="6445950"/>
            <a:ext cx="73151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i="0" dirty="0">
                <a:solidFill>
                  <a:srgbClr val="1E2637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</a:t>
            </a:r>
            <a:r>
              <a:rPr lang="th-TH" sz="2400" i="0" dirty="0">
                <a:solidFill>
                  <a:srgbClr val="1E2637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งานแกะสลักไม้ที่บ้านหลุก</a:t>
            </a:r>
            <a:r>
              <a:rPr lang="th-TH" sz="2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การเป็นถ่ายทอดองค์ความรู้จากพ่อจันดีแก่ลูกหลานและเพื่อนบ้าน จนขยายกว้างกลายเป็นหมู่บ้านแกะสลักมาจนถึงทุกวันนี้ ความโดดเด่นของงานแกะสลักของบ้าน</a:t>
            </a:r>
            <a:r>
              <a:rPr lang="th-TH" sz="2400" dirty="0" err="1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หลุก</a:t>
            </a:r>
            <a:r>
              <a:rPr lang="th-TH" sz="2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คือ งานแกะสลักลอยตัวรูปสัตว์นานาชนิด งานแกะสลักต้นไม้และดอกไม้ และงานแกะสลักของประดับบ้าน </a:t>
            </a:r>
            <a:endParaRPr lang="th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B0D69687-6F96-40E1-9963-10746563E2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96" y="3204086"/>
            <a:ext cx="2000502" cy="2483026"/>
          </a:xfrm>
          <a:prstGeom prst="rect">
            <a:avLst/>
          </a:prstGeom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3CF5F8FF-4389-4B83-BFAA-8457B54707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06" y="3127197"/>
            <a:ext cx="2011518" cy="2575278"/>
          </a:xfrm>
          <a:prstGeom prst="rect">
            <a:avLst/>
          </a:prstGeom>
        </p:spPr>
      </p:pic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6DD25F45-6DEC-4F38-8610-282B8101AB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727" y="3204086"/>
            <a:ext cx="2011518" cy="2483026"/>
          </a:xfrm>
          <a:prstGeom prst="rect">
            <a:avLst/>
          </a:prstGeom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64B087FF-DFAB-4E6D-B386-7F99FC5D09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489" y="3211587"/>
            <a:ext cx="2000502" cy="2460166"/>
          </a:xfrm>
          <a:prstGeom prst="rect">
            <a:avLst/>
          </a:prstGeom>
        </p:spPr>
      </p:pic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id="{250DDB9C-BBBC-4731-9A7B-D38BDCDD58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183" y="3211587"/>
            <a:ext cx="2297229" cy="2778685"/>
          </a:xfrm>
          <a:prstGeom prst="rect">
            <a:avLst/>
          </a:prstGeom>
        </p:spPr>
      </p:pic>
      <p:pic>
        <p:nvPicPr>
          <p:cNvPr id="38" name="รูปภาพ 37">
            <a:extLst>
              <a:ext uri="{FF2B5EF4-FFF2-40B4-BE49-F238E27FC236}">
                <a16:creationId xmlns:a16="http://schemas.microsoft.com/office/drawing/2014/main" id="{20FA8FE1-66B3-40CB-9D55-A5F863D3B1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065" y="3196466"/>
            <a:ext cx="2297229" cy="2765240"/>
          </a:xfrm>
          <a:prstGeom prst="rect">
            <a:avLst/>
          </a:prstGeom>
        </p:spPr>
      </p:pic>
      <p:pic>
        <p:nvPicPr>
          <p:cNvPr id="40" name="รูปภาพ 39">
            <a:extLst>
              <a:ext uri="{FF2B5EF4-FFF2-40B4-BE49-F238E27FC236}">
                <a16:creationId xmlns:a16="http://schemas.microsoft.com/office/drawing/2014/main" id="{D26AEEA2-E006-4C20-9822-AEB07F477E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958" y="3196466"/>
            <a:ext cx="2297230" cy="2774969"/>
          </a:xfrm>
          <a:prstGeom prst="rect">
            <a:avLst/>
          </a:prstGeom>
        </p:spPr>
      </p:pic>
      <p:pic>
        <p:nvPicPr>
          <p:cNvPr id="42" name="รูปภาพ 41">
            <a:extLst>
              <a:ext uri="{FF2B5EF4-FFF2-40B4-BE49-F238E27FC236}">
                <a16:creationId xmlns:a16="http://schemas.microsoft.com/office/drawing/2014/main" id="{2A76BA2A-01F5-4F40-8D0D-BF5B3033803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092" y="3196465"/>
            <a:ext cx="2297229" cy="276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04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</TotalTime>
  <Words>261</Words>
  <Application>Microsoft Office PowerPoint</Application>
  <PresentationFormat>กำหนดเอง</PresentationFormat>
  <Paragraphs>11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2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5" baseType="lpstr">
      <vt:lpstr>Calibri</vt:lpstr>
      <vt:lpstr>TH Sarabun New</vt:lpstr>
      <vt:lpstr>Office Theme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ดีไซน์ที่ไม่มีชื่อ</dc:title>
  <dc:creator>Darin Pomoon</dc:creator>
  <cp:keywords>DAFX-3y0WCM,BAEm9s17GoU</cp:keywords>
  <cp:lastModifiedBy>Asus</cp:lastModifiedBy>
  <cp:revision>31</cp:revision>
  <cp:lastPrinted>2023-09-15T04:06:19Z</cp:lastPrinted>
  <dcterms:created xsi:type="dcterms:W3CDTF">2023-01-18T03:31:20Z</dcterms:created>
  <dcterms:modified xsi:type="dcterms:W3CDTF">2024-02-14T03:19:54Z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2023-01-18T00:00:00Z</vt:filetime>
  </property>
  <property fmtid="{D5CDD505-2E9C-101B-9397-08002B2CF9AE}" pid="3" name="Creator">
    <vt:lpwstr>Canva</vt:lpwstr>
  </property>
  <property fmtid="{D5CDD505-2E9C-101B-9397-08002B2CF9AE}" pid="4" name="LastSaved">
    <vt:filetime>2023-01-18T00:00:00Z</vt:filetime>
  </property>
</Properties>
</file>